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emf" ContentType="image/x-emf"/>
  <Default Extension="png" ContentType="image/png"/>
  <Default Extension="wmf" ContentType="image/x-w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1"/>
  </p:handoutMasterIdLst>
  <p:sldIdLst>
    <p:sldId id="289" r:id="rId4"/>
    <p:sldId id="269" r:id="rId6"/>
    <p:sldId id="313" r:id="rId7"/>
    <p:sldId id="318" r:id="rId8"/>
    <p:sldId id="346" r:id="rId9"/>
    <p:sldId id="310" r:id="rId10"/>
    <p:sldId id="325" r:id="rId11"/>
    <p:sldId id="327" r:id="rId12"/>
    <p:sldId id="326" r:id="rId13"/>
    <p:sldId id="343" r:id="rId14"/>
    <p:sldId id="328" r:id="rId15"/>
    <p:sldId id="319" r:id="rId16"/>
    <p:sldId id="345" r:id="rId17"/>
    <p:sldId id="348" r:id="rId18"/>
    <p:sldId id="349" r:id="rId19"/>
    <p:sldId id="350" r:id="rId20"/>
    <p:sldId id="311" r:id="rId21"/>
    <p:sldId id="351" r:id="rId22"/>
    <p:sldId id="352" r:id="rId23"/>
    <p:sldId id="353" r:id="rId24"/>
    <p:sldId id="354" r:id="rId25"/>
    <p:sldId id="355" r:id="rId26"/>
    <p:sldId id="359" r:id="rId27"/>
    <p:sldId id="357" r:id="rId28"/>
    <p:sldId id="360" r:id="rId29"/>
    <p:sldId id="296" r:id="rId30"/>
  </p:sldIdLst>
  <p:sldSz cx="11522075" cy="72009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ozZtGixyRJA4S4Rg5z0HOA==" hashData="ecA0UeOql3QRqN2cTk7+2jQpNuY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352" y="-396"/>
      </p:cViewPr>
      <p:guideLst>
        <p:guide orient="horz" pos="2232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ea typeface="黑体" panose="02010609060101010101" charset="-122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ea typeface="黑体" panose="02010609060101010101" charset="-122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黑体" panose="02010609060101010101" charset="-122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wmf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0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955800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案例：模拟登录</a:t>
            </a:r>
            <a:endParaRPr lang="zh-CN" altLang="en-US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768" y="197453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685165" y="2620010"/>
            <a:ext cx="6009640" cy="34163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使用两个变量分别保存用户名和密码；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引导用户输入一个用户名和密码，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if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判断是否登录成功。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提示：判断字符串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是否相等，使用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a.equals(b)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3-4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多重</a:t>
            </a: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if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</a:t>
            </a:r>
            <a:endParaRPr lang="zh-CN" altLang="en-US" sz="2800" b="1" spc="5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选择结构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内容占位符 1"/>
          <p:cNvSpPr txBox="1"/>
          <p:nvPr/>
        </p:nvSpPr>
        <p:spPr bwMode="auto">
          <a:xfrm>
            <a:off x="712470" y="2369820"/>
            <a:ext cx="6106795" cy="343916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经过深思熟虑，张三的最终购车计划：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年底存款达到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万，买宝马！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年底存款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达到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万，买丰田！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年底存款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达到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万，买二手车！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否则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，继续骑共享单车！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9051" y="2709486"/>
            <a:ext cx="2108199" cy="121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4150" y="4341813"/>
            <a:ext cx="203517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7938" y="3758565"/>
            <a:ext cx="18764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4"/>
          <p:cNvSpPr txBox="1"/>
          <p:nvPr/>
        </p:nvSpPr>
        <p:spPr>
          <a:xfrm>
            <a:off x="712470" y="800100"/>
            <a:ext cx="22263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多重</a:t>
            </a:r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if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04922" y="2516823"/>
            <a:ext cx="1864347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多重选择结构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内容占位符 1"/>
          <p:cNvSpPr txBox="1"/>
          <p:nvPr/>
        </p:nvSpPr>
        <p:spPr bwMode="auto">
          <a:xfrm>
            <a:off x="712470" y="1821180"/>
            <a:ext cx="8925560" cy="34163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多重选择结构适用于多个条件的判断，尤其是分段形式的判断。</a:t>
            </a:r>
            <a:endParaRPr kumimoji="1" 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auto">
          <a:xfrm>
            <a:off x="1257935" y="2952750"/>
            <a:ext cx="3051175" cy="382587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</a:rPr>
              <a:t>if</a:t>
            </a:r>
            <a:r>
              <a:rPr lang="en-US" altLang="zh-CN" b="1" dirty="0">
                <a:solidFill>
                  <a:srgbClr val="0000FF"/>
                </a:solidFill>
                <a:cs typeface="黑体" panose="02010609060101010101" charset="-122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(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条件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1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) 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 //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代码块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1 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}</a:t>
            </a: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</a:rPr>
              <a:t>else if</a:t>
            </a:r>
            <a:r>
              <a:rPr lang="en-US" altLang="zh-CN" b="1" dirty="0">
                <a:solidFill>
                  <a:srgbClr val="0000FF"/>
                </a:solidFill>
                <a:cs typeface="黑体" panose="02010609060101010101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(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条件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1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)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//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代码块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2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}</a:t>
            </a: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else if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(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条件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3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)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       //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代码块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3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}...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cs typeface="黑体" panose="02010609060101010101" charset="-122"/>
              <a:sym typeface="+mn-ea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}</a:t>
            </a: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else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cs typeface="黑体" panose="02010609060101010101" charset="-122"/>
              <a:sym typeface="+mn-ea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		//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都不满足执行部分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cs typeface="黑体" panose="02010609060101010101" charset="-122"/>
              <a:sym typeface="+mn-ea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4646930" y="4194175"/>
            <a:ext cx="972820" cy="825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5957570" y="2952750"/>
            <a:ext cx="4323715" cy="382587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</a:rPr>
              <a:t>if</a:t>
            </a:r>
            <a:r>
              <a:rPr lang="en-US" altLang="zh-CN" b="1" dirty="0">
                <a:solidFill>
                  <a:srgbClr val="0000FF"/>
                </a:solidFill>
                <a:cs typeface="黑体" panose="02010609060101010101" charset="-122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( </a:t>
            </a:r>
            <a:r>
              <a:rPr 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存款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&gt;=100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万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) 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 //</a:t>
            </a:r>
            <a:r>
              <a:rPr 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买宝马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}</a:t>
            </a: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</a:rPr>
              <a:t>else if</a:t>
            </a:r>
            <a:r>
              <a:rPr lang="en-US" altLang="zh-CN" b="1" dirty="0">
                <a:solidFill>
                  <a:srgbClr val="0000FF"/>
                </a:solidFill>
                <a:cs typeface="黑体" panose="02010609060101010101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( 50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万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&lt;=</a:t>
            </a:r>
            <a:r>
              <a:rPr 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存款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&lt;100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万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)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//</a:t>
            </a:r>
            <a:r>
              <a:rPr 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买丰田</a:t>
            </a:r>
            <a:endParaRPr 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}</a:t>
            </a: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else if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(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2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0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万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&lt;=</a:t>
            </a:r>
            <a:r>
              <a:rPr 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存款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&lt;50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万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)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       //</a:t>
            </a:r>
            <a:r>
              <a:rPr 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买二手车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}</a:t>
            </a: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else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cs typeface="黑体" panose="02010609060101010101" charset="-122"/>
              <a:sym typeface="+mn-ea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		//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都不满足，骑共享单车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cs typeface="黑体" panose="02010609060101010101" charset="-122"/>
              <a:sym typeface="+mn-ea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cs typeface="黑体" panose="02010609060101010101" charset="-122"/>
                <a:sym typeface="+mn-ea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案例：超市酬宾</a:t>
            </a:r>
            <a:endParaRPr lang="zh-CN" altLang="en-US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768" y="197453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685165" y="2455545"/>
            <a:ext cx="6009640" cy="34163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51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超市回馈顾客：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消费达到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1000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元，赠送电饭锅一台；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消费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500-1000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元，赠送榨汁机一台；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消费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200-500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元，赠送抽纸一提；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200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元以下，谢谢惠顾。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3-7 </a:t>
            </a:r>
            <a:r>
              <a:rPr 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嵌套选择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</a:t>
            </a:r>
            <a:endParaRPr lang="zh-CN" altLang="en-US" sz="2800" b="1" spc="5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选择结构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内容占位符 1"/>
          <p:cNvSpPr txBox="1"/>
          <p:nvPr/>
        </p:nvSpPr>
        <p:spPr bwMode="auto">
          <a:xfrm>
            <a:off x="712470" y="2369820"/>
            <a:ext cx="4710430" cy="379412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嵌套的选择结构，就是在选择结构的执行语句中，嵌套新的条件判断。</a:t>
            </a:r>
            <a:endParaRPr kumimoji="1" 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...if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（）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{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	if(){}...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}...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嵌套选择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40" y="2216785"/>
            <a:ext cx="5411470" cy="32315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内容占位符 1"/>
          <p:cNvSpPr txBox="1"/>
          <p:nvPr/>
        </p:nvSpPr>
        <p:spPr bwMode="auto">
          <a:xfrm>
            <a:off x="712470" y="2369820"/>
            <a:ext cx="6106795" cy="379412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 lnSpcReduction="20000"/>
          </a:bodyPr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51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超市推出了新的活动：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消费达到</a:t>
            </a: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1000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元，赠送电饭锅一台，</a:t>
            </a:r>
            <a:endParaRPr kumimoji="1" lang="zh-CN" altLang="en-US" sz="2400" noProof="0" dirty="0" smtClean="0">
              <a:ln>
                <a:noFill/>
              </a:ln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kumimoji="1" lang="zh-CN" altLang="en-US" sz="240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如果是超市会员，额外打</a:t>
            </a:r>
            <a:r>
              <a:rPr kumimoji="1" lang="en-US" altLang="zh-CN" sz="240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</a:t>
            </a:r>
            <a:r>
              <a:rPr kumimoji="1" lang="zh-CN" altLang="en-US" sz="240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折！</a:t>
            </a:r>
            <a:r>
              <a:rPr kumimoji="1" lang="en-US" altLang="zh-CN" sz="240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)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消费</a:t>
            </a: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500-1000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元，赠送榨汁机一台；</a:t>
            </a:r>
            <a:endParaRPr kumimoji="1" lang="zh-CN" altLang="en-US" sz="2400" noProof="0" dirty="0" smtClean="0">
              <a:ln>
                <a:noFill/>
              </a:ln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500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元以下，谢谢惠顾。</a:t>
            </a:r>
            <a:endParaRPr kumimoji="1" lang="zh-CN" altLang="en-US" sz="2400" noProof="0" dirty="0" smtClean="0">
              <a:ln>
                <a:noFill/>
              </a:ln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嵌套选择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20" y="1871980"/>
            <a:ext cx="4022725" cy="40227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2461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</a:t>
            </a:r>
            <a:r>
              <a:rPr lang="en-US" altLang="zh-CN" sz="3200" b="1" dirty="0" smtClean="0"/>
              <a:t>3</a:t>
            </a:r>
            <a:r>
              <a:rPr lang="zh-CN" altLang="en-US" sz="3200" b="1" dirty="0" smtClean="0"/>
              <a:t>个数排序</a:t>
            </a:r>
            <a:endParaRPr lang="zh-CN" altLang="en-US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768" y="197453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685165" y="2455545"/>
            <a:ext cx="6009640" cy="34163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声明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个变量，分别保存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个整数。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通过嵌套选择结构比较大小，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由大到小降序输出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个变量值。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3-9 </a:t>
            </a:r>
            <a:r>
              <a:rPr 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switch语句</a:t>
            </a:r>
            <a:endParaRPr lang="zh-CN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选择结构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3-1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了解控制结构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选择结构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411923" y="4789488"/>
            <a:ext cx="6851650" cy="2590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600" b="1" dirty="0">
                <a:latin typeface="+mn-lt"/>
                <a:ea typeface="黑体" panose="02010609060101010101" charset="-122"/>
                <a:cs typeface="黑体" panose="02010609060101010101" charset="-122"/>
              </a:rPr>
              <a:t>解决方法</a:t>
            </a:r>
            <a:endParaRPr lang="en-US" altLang="zh-CN" sz="2600" b="1" dirty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GB" sz="2400" b="1" dirty="0">
                <a:latin typeface="+mn-lt"/>
                <a:ea typeface="黑体" panose="02010609060101010101" charset="-122"/>
                <a:cs typeface="黑体" panose="02010609060101010101" charset="-122"/>
              </a:rPr>
              <a:t>使用多重</a:t>
            </a:r>
            <a:r>
              <a:rPr lang="en-GB" altLang="zh-CN" sz="2400" b="1" dirty="0" err="1">
                <a:latin typeface="+mn-lt"/>
                <a:ea typeface="黑体" panose="02010609060101010101" charset="-122"/>
                <a:cs typeface="黑体" panose="02010609060101010101" charset="-122"/>
              </a:rPr>
              <a:t>if</a:t>
            </a:r>
            <a:r>
              <a:rPr lang="zh-CN" altLang="en-GB" sz="2400" b="1" dirty="0" err="1">
                <a:latin typeface="+mn-lt"/>
                <a:ea typeface="黑体" panose="02010609060101010101" charset="-122"/>
                <a:cs typeface="黑体" panose="02010609060101010101" charset="-122"/>
              </a:rPr>
              <a:t>选择结构实现</a:t>
            </a:r>
            <a:endParaRPr lang="zh-CN" altLang="en-GB" sz="2400" b="1" dirty="0" err="1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b="1" dirty="0">
                <a:latin typeface="+mn-lt"/>
                <a:ea typeface="黑体" panose="02010609060101010101" charset="-122"/>
                <a:cs typeface="黑体" panose="02010609060101010101" charset="-122"/>
              </a:rPr>
              <a:t>使用</a:t>
            </a:r>
            <a:r>
              <a:rPr lang="en-US" altLang="zh-CN" sz="2400" b="1" dirty="0" err="1">
                <a:latin typeface="+mn-lt"/>
                <a:ea typeface="黑体" panose="02010609060101010101" charset="-122"/>
                <a:cs typeface="黑体" panose="02010609060101010101" charset="-122"/>
              </a:rPr>
              <a:t>switch</a:t>
            </a:r>
            <a:r>
              <a:rPr lang="zh-CN" altLang="en-US" sz="2400" b="1" dirty="0">
                <a:latin typeface="+mn-lt"/>
                <a:ea typeface="黑体" panose="02010609060101010101" charset="-122"/>
                <a:cs typeface="黑体" panose="02010609060101010101" charset="-122"/>
              </a:rPr>
              <a:t>选择结构解决</a:t>
            </a:r>
            <a:endParaRPr lang="en-US" altLang="zh-CN" sz="2400" b="1" dirty="0">
              <a:latin typeface="+mn-lt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818948" y="5264468"/>
            <a:ext cx="2533650" cy="4079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缺点：结构复杂，啰嗦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18948" y="5762943"/>
            <a:ext cx="2533650" cy="4079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特点：条件为等值判断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513651" y="5504881"/>
            <a:ext cx="1143008" cy="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10800000">
            <a:off x="5513653" y="5967112"/>
            <a:ext cx="1071570" cy="1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 txBox="1"/>
          <p:nvPr/>
        </p:nvSpPr>
        <p:spPr bwMode="auto">
          <a:xfrm>
            <a:off x="712470" y="2225675"/>
            <a:ext cx="8899525" cy="219773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51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超市设置了多种会员，不同会员折扣不同：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LV5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折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LV4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85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折</a:t>
            </a: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LV3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折</a:t>
            </a:r>
            <a:endParaRPr kumimoji="1" lang="zh-CN" altLang="en-US" sz="2400" noProof="0" dirty="0" smtClean="0">
              <a:ln>
                <a:noFill/>
              </a:ln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LV2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95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折</a:t>
            </a: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</a:t>
            </a: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LV1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99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折</a:t>
            </a:r>
            <a:r>
              <a:rPr kumimoji="1" lang="en-US" alt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LV0</a:t>
            </a:r>
            <a:r>
              <a:rPr kumimoji="1" lang="zh-CN" altLang="en-US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kumimoji="1" lang="zh-CN" sz="2400" noProof="0" dirty="0" smtClean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非会员，无折扣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301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switch语句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514475" y="1943100"/>
            <a:ext cx="8426450" cy="4762500"/>
          </a:xfrm>
          <a:prstGeom prst="roundRect">
            <a:avLst>
              <a:gd name="adj" fmla="val 288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rgbClr val="FF0000"/>
                </a:solidFill>
                <a:ea typeface="黑体" panose="02010609060101010101" charset="-122"/>
                <a:cs typeface="黑体" panose="02010609060101010101" charset="-122"/>
              </a:rPr>
              <a:t>switch</a:t>
            </a: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 (</a:t>
            </a:r>
            <a:r>
              <a:rPr lang="zh-CN" altLang="en-GB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表达式</a:t>
            </a: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) {</a:t>
            </a:r>
            <a:endParaRPr lang="en-GB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endParaRPr lang="en-GB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     </a:t>
            </a:r>
            <a:r>
              <a:rPr lang="en-GB" altLang="zh-CN" b="1" dirty="0">
                <a:solidFill>
                  <a:srgbClr val="0000FF"/>
                </a:solidFill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GB" altLang="zh-CN" b="1" dirty="0">
                <a:solidFill>
                  <a:srgbClr val="FF0000"/>
                </a:solidFill>
                <a:ea typeface="黑体" panose="02010609060101010101" charset="-122"/>
                <a:cs typeface="黑体" panose="02010609060101010101" charset="-122"/>
              </a:rPr>
              <a:t>case</a:t>
            </a:r>
            <a:r>
              <a:rPr lang="en-GB" altLang="zh-CN" b="1" dirty="0">
                <a:solidFill>
                  <a:srgbClr val="0000FF"/>
                </a:solidFill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GB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常量 </a:t>
            </a: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1:</a:t>
            </a:r>
            <a:endParaRPr lang="en-GB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		</a:t>
            </a:r>
            <a:r>
              <a:rPr lang="zh-CN" altLang="en-GB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语句</a:t>
            </a: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;</a:t>
            </a:r>
            <a:endParaRPr lang="en-GB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		</a:t>
            </a:r>
            <a:r>
              <a:rPr lang="en-GB" altLang="zh-CN" b="1" dirty="0">
                <a:solidFill>
                  <a:srgbClr val="FF0000"/>
                </a:solidFill>
                <a:ea typeface="黑体" panose="02010609060101010101" charset="-122"/>
                <a:cs typeface="黑体" panose="02010609060101010101" charset="-122"/>
              </a:rPr>
              <a:t>break;</a:t>
            </a:r>
            <a:endParaRPr lang="en-GB" altLang="zh-CN" b="1" dirty="0">
              <a:solidFill>
                <a:srgbClr val="FF0000"/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endParaRPr lang="en-GB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     </a:t>
            </a:r>
            <a:r>
              <a:rPr lang="en-GB" altLang="zh-CN" b="1" dirty="0">
                <a:solidFill>
                  <a:srgbClr val="0000FF"/>
                </a:solidFill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GB" altLang="zh-CN" b="1" dirty="0">
                <a:solidFill>
                  <a:srgbClr val="FF0000"/>
                </a:solidFill>
                <a:ea typeface="黑体" panose="02010609060101010101" charset="-122"/>
                <a:cs typeface="黑体" panose="02010609060101010101" charset="-122"/>
              </a:rPr>
              <a:t>case</a:t>
            </a:r>
            <a:r>
              <a:rPr lang="en-GB" altLang="zh-CN" b="1" dirty="0">
                <a:solidFill>
                  <a:srgbClr val="0000FF"/>
                </a:solidFill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GB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常量 </a:t>
            </a: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2:</a:t>
            </a:r>
            <a:endParaRPr lang="en-GB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		</a:t>
            </a:r>
            <a:r>
              <a:rPr lang="zh-CN" altLang="en-GB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语句</a:t>
            </a: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;</a:t>
            </a:r>
            <a:endParaRPr lang="en-GB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		</a:t>
            </a:r>
            <a:r>
              <a:rPr lang="en-GB" altLang="zh-CN" b="1" dirty="0">
                <a:solidFill>
                  <a:srgbClr val="FF0000"/>
                </a:solidFill>
                <a:ea typeface="黑体" panose="02010609060101010101" charset="-122"/>
                <a:cs typeface="黑体" panose="02010609060101010101" charset="-122"/>
              </a:rPr>
              <a:t>break;</a:t>
            </a:r>
            <a:endParaRPr lang="en-GB" altLang="zh-CN" b="1" dirty="0">
              <a:solidFill>
                <a:srgbClr val="FF0000"/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	…</a:t>
            </a:r>
            <a:endParaRPr lang="zh-CN" altLang="en-GB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	</a:t>
            </a:r>
            <a:endParaRPr lang="en-GB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rgbClr val="0000FF"/>
                </a:solidFill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lang="en-GB" altLang="zh-CN" b="1" dirty="0">
                <a:solidFill>
                  <a:srgbClr val="FF0000"/>
                </a:solidFill>
                <a:ea typeface="黑体" panose="02010609060101010101" charset="-122"/>
                <a:cs typeface="黑体" panose="02010609060101010101" charset="-122"/>
              </a:rPr>
              <a:t>default:</a:t>
            </a:r>
            <a:endParaRPr lang="en-GB" altLang="zh-CN" b="1" dirty="0">
              <a:solidFill>
                <a:srgbClr val="FF0000"/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		</a:t>
            </a:r>
            <a:r>
              <a:rPr lang="zh-CN" altLang="en-GB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语句</a:t>
            </a: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;</a:t>
            </a:r>
            <a:endParaRPr lang="en-GB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rgbClr val="0000FF"/>
                </a:solidFill>
                <a:ea typeface="黑体" panose="02010609060101010101" charset="-122"/>
                <a:cs typeface="黑体" panose="02010609060101010101" charset="-122"/>
              </a:rPr>
              <a:t>		</a:t>
            </a:r>
            <a:r>
              <a:rPr lang="en-GB" altLang="zh-CN" b="1" dirty="0">
                <a:solidFill>
                  <a:srgbClr val="FF0000"/>
                </a:solidFill>
                <a:ea typeface="黑体" panose="02010609060101010101" charset="-122"/>
                <a:cs typeface="黑体" panose="02010609060101010101" charset="-122"/>
              </a:rPr>
              <a:t>break;</a:t>
            </a:r>
            <a:endParaRPr lang="en-GB" altLang="zh-CN" b="1" dirty="0">
              <a:solidFill>
                <a:srgbClr val="FF0000"/>
              </a:solidFill>
              <a:ea typeface="黑体" panose="02010609060101010101" charset="-122"/>
              <a:cs typeface="黑体" panose="02010609060101010101" charset="-122"/>
            </a:endParaRPr>
          </a:p>
          <a:p>
            <a:pPr lvl="1" defTabSz="723900">
              <a:lnSpc>
                <a:spcPct val="11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GB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251325" y="2439988"/>
            <a:ext cx="1846263" cy="4079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计算表达式的值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825750" y="1919288"/>
            <a:ext cx="936625" cy="431800"/>
          </a:xfrm>
          <a:prstGeom prst="rect">
            <a:avLst/>
          </a:prstGeom>
          <a:noFill/>
          <a:ln w="19050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cs typeface="黑体" panose="02010609060101010101" charset="-122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251325" y="3059113"/>
            <a:ext cx="1739900" cy="4079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如果等于常量</a:t>
            </a:r>
            <a:r>
              <a:rPr lang="en-US" altLang="zh-CN" b="1" ker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endParaRPr lang="en-US" altLang="zh-CN" b="1" ker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4251325" y="4067175"/>
            <a:ext cx="1739900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如果等于常量</a:t>
            </a:r>
            <a:r>
              <a:rPr lang="en-US" altLang="zh-CN" b="1" ker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endParaRPr lang="en-US" altLang="zh-CN" b="1" ker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4251325" y="5362575"/>
            <a:ext cx="2533650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如果没有找到匹配的值</a:t>
            </a:r>
            <a:endParaRPr lang="zh-CN" altLang="en-US" b="1" ker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2970213" y="2562225"/>
            <a:ext cx="863600" cy="361950"/>
          </a:xfrm>
          <a:prstGeom prst="rect">
            <a:avLst/>
          </a:prstGeom>
          <a:noFill/>
          <a:ln w="19050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cs typeface="黑体" panose="02010609060101010101" charset="-122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970213" y="3705225"/>
            <a:ext cx="936625" cy="381000"/>
          </a:xfrm>
          <a:prstGeom prst="rect">
            <a:avLst/>
          </a:prstGeom>
          <a:noFill/>
          <a:ln w="19050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cs typeface="黑体" panose="02010609060101010101" charset="-122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262188" y="5276850"/>
            <a:ext cx="936625" cy="358775"/>
          </a:xfrm>
          <a:prstGeom prst="rect">
            <a:avLst/>
          </a:prstGeom>
          <a:noFill/>
          <a:ln w="19050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cs typeface="黑体" panose="02010609060101010101" charset="-122"/>
            </a:endParaRPr>
          </a:p>
        </p:txBody>
      </p:sp>
      <p:pic>
        <p:nvPicPr>
          <p:cNvPr id="16" name="Picture 3" descr="C:\Users\jian.zhang\Desktop\安卓PPT模板demo\代码展示\12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2562225"/>
            <a:ext cx="657225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 descr="C:\Users\jian.zhang\Desktop\安卓PPT模板demo\代码展示\12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3705225"/>
            <a:ext cx="657225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 descr="C:\Users\jian.zhang\Desktop\安卓PPT模板demo\代码展示\12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5276850"/>
            <a:ext cx="657225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5100638" y="1847770"/>
            <a:ext cx="4876800" cy="40814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err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int</a:t>
            </a: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short</a:t>
            </a: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byte</a:t>
            </a: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char</a:t>
            </a: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String</a:t>
            </a: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类型等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 flipV="1">
            <a:off x="4119177" y="2133240"/>
            <a:ext cx="857257" cy="7143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301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switch语句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8" grpId="1" bldLvl="0" animBg="1"/>
      <p:bldP spid="11" grpId="0" bldLvl="0" animBg="1"/>
      <p:bldP spid="11" grpId="1" bldLvl="0" animBg="1"/>
      <p:bldP spid="12" grpId="0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75665" y="2339975"/>
            <a:ext cx="4540250" cy="2584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b="1" dirty="0"/>
              <a:t>1.</a:t>
            </a:r>
            <a:r>
              <a:rPr lang="zh-CN" altLang="en-US" b="1" dirty="0"/>
              <a:t>显示每天特价菜</a:t>
            </a:r>
            <a:endParaRPr b="1" dirty="0"/>
          </a:p>
          <a:p>
            <a:r>
              <a:rPr lang="en-US" altLang="zh-CN" dirty="0"/>
              <a:t>  </a:t>
            </a:r>
            <a:endParaRPr lang="en-US" altLang="zh-CN" dirty="0"/>
          </a:p>
          <a:p>
            <a:r>
              <a:rPr lang="zh-CN" dirty="0"/>
              <a:t>星期一</a:t>
            </a:r>
            <a:r>
              <a:rPr lang="zh-CN" dirty="0">
                <a:sym typeface="+mn-ea"/>
              </a:rPr>
              <a:t>特价菜</a:t>
            </a:r>
            <a:r>
              <a:rPr lang="zh-CN" dirty="0"/>
              <a:t>：水煮鱼</a:t>
            </a:r>
            <a:endParaRPr lang="zh-CN" dirty="0"/>
          </a:p>
          <a:p>
            <a:r>
              <a:rPr lang="zh-CN" dirty="0"/>
              <a:t>星期二：烧排骨</a:t>
            </a:r>
            <a:endParaRPr lang="zh-CN" dirty="0"/>
          </a:p>
          <a:p>
            <a:r>
              <a:rPr lang="zh-CN" dirty="0"/>
              <a:t>星期三，四：宫爆鸡丁</a:t>
            </a:r>
            <a:endParaRPr lang="zh-CN" dirty="0"/>
          </a:p>
          <a:p>
            <a:r>
              <a:rPr lang="zh-CN" dirty="0"/>
              <a:t>其它：干锅肥肠</a:t>
            </a:r>
            <a:endParaRPr lang="zh-CN" dirty="0"/>
          </a:p>
          <a:p>
            <a:endParaRPr lang="zh-CN" dirty="0"/>
          </a:p>
          <a:p>
            <a:r>
              <a:rPr lang="zh-CN" dirty="0"/>
              <a:t>根据用户输入星期几就餐，</a:t>
            </a:r>
            <a:endParaRPr lang="zh-CN" dirty="0"/>
          </a:p>
          <a:p>
            <a:r>
              <a:rPr lang="zh-CN" dirty="0"/>
              <a:t>输出特价菜是什么？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36525" r="47747" b="37973"/>
          <a:stretch>
            <a:fillRect/>
          </a:stretch>
        </p:blipFill>
        <p:spPr>
          <a:xfrm>
            <a:off x="6045835" y="1871980"/>
            <a:ext cx="4351655" cy="32429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51204" y="1057263"/>
            <a:ext cx="878105" cy="878322"/>
            <a:chOff x="695256" y="1149755"/>
            <a:chExt cx="707780" cy="707955"/>
          </a:xfrm>
        </p:grpSpPr>
        <p:sp>
          <p:nvSpPr>
            <p:cNvPr id="11" name="Oval 53"/>
            <p:cNvSpPr>
              <a:spLocks noChangeArrowheads="1"/>
            </p:cNvSpPr>
            <p:nvPr/>
          </p:nvSpPr>
          <p:spPr bwMode="auto">
            <a:xfrm>
              <a:off x="695256" y="1149755"/>
              <a:ext cx="707780" cy="707955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2" name="Freeform 586"/>
            <p:cNvSpPr>
              <a:spLocks noEditPoints="1"/>
            </p:cNvSpPr>
            <p:nvPr/>
          </p:nvSpPr>
          <p:spPr bwMode="auto">
            <a:xfrm>
              <a:off x="834742" y="1318017"/>
              <a:ext cx="457361" cy="371414"/>
            </a:xfrm>
            <a:custGeom>
              <a:avLst/>
              <a:gdLst>
                <a:gd name="T0" fmla="*/ 0 w 63"/>
                <a:gd name="T1" fmla="*/ 1 h 51"/>
                <a:gd name="T2" fmla="*/ 15 w 63"/>
                <a:gd name="T3" fmla="*/ 1 h 51"/>
                <a:gd name="T4" fmla="*/ 15 w 63"/>
                <a:gd name="T5" fmla="*/ 49 h 51"/>
                <a:gd name="T6" fmla="*/ 0 w 63"/>
                <a:gd name="T7" fmla="*/ 49 h 51"/>
                <a:gd name="T8" fmla="*/ 0 w 63"/>
                <a:gd name="T9" fmla="*/ 1 h 51"/>
                <a:gd name="T10" fmla="*/ 33 w 63"/>
                <a:gd name="T11" fmla="*/ 5 h 51"/>
                <a:gd name="T12" fmla="*/ 48 w 63"/>
                <a:gd name="T13" fmla="*/ 0 h 51"/>
                <a:gd name="T14" fmla="*/ 63 w 63"/>
                <a:gd name="T15" fmla="*/ 46 h 51"/>
                <a:gd name="T16" fmla="*/ 49 w 63"/>
                <a:gd name="T17" fmla="*/ 51 h 51"/>
                <a:gd name="T18" fmla="*/ 33 w 63"/>
                <a:gd name="T19" fmla="*/ 5 h 51"/>
                <a:gd name="T20" fmla="*/ 51 w 63"/>
                <a:gd name="T21" fmla="*/ 32 h 51"/>
                <a:gd name="T22" fmla="*/ 48 w 63"/>
                <a:gd name="T23" fmla="*/ 39 h 51"/>
                <a:gd name="T24" fmla="*/ 54 w 63"/>
                <a:gd name="T25" fmla="*/ 42 h 51"/>
                <a:gd name="T26" fmla="*/ 57 w 63"/>
                <a:gd name="T27" fmla="*/ 35 h 51"/>
                <a:gd name="T28" fmla="*/ 51 w 63"/>
                <a:gd name="T29" fmla="*/ 32 h 51"/>
                <a:gd name="T30" fmla="*/ 39 w 63"/>
                <a:gd name="T31" fmla="*/ 15 h 51"/>
                <a:gd name="T32" fmla="*/ 41 w 63"/>
                <a:gd name="T33" fmla="*/ 19 h 51"/>
                <a:gd name="T34" fmla="*/ 51 w 63"/>
                <a:gd name="T35" fmla="*/ 15 h 51"/>
                <a:gd name="T36" fmla="*/ 50 w 63"/>
                <a:gd name="T37" fmla="*/ 12 h 51"/>
                <a:gd name="T38" fmla="*/ 39 w 63"/>
                <a:gd name="T39" fmla="*/ 15 h 51"/>
                <a:gd name="T40" fmla="*/ 37 w 63"/>
                <a:gd name="T41" fmla="*/ 8 h 51"/>
                <a:gd name="T42" fmla="*/ 38 w 63"/>
                <a:gd name="T43" fmla="*/ 12 h 51"/>
                <a:gd name="T44" fmla="*/ 49 w 63"/>
                <a:gd name="T45" fmla="*/ 8 h 51"/>
                <a:gd name="T46" fmla="*/ 47 w 63"/>
                <a:gd name="T47" fmla="*/ 5 h 51"/>
                <a:gd name="T48" fmla="*/ 37 w 63"/>
                <a:gd name="T49" fmla="*/ 8 h 51"/>
                <a:gd name="T50" fmla="*/ 17 w 63"/>
                <a:gd name="T51" fmla="*/ 1 h 51"/>
                <a:gd name="T52" fmla="*/ 32 w 63"/>
                <a:gd name="T53" fmla="*/ 1 h 51"/>
                <a:gd name="T54" fmla="*/ 32 w 63"/>
                <a:gd name="T55" fmla="*/ 49 h 51"/>
                <a:gd name="T56" fmla="*/ 17 w 63"/>
                <a:gd name="T57" fmla="*/ 49 h 51"/>
                <a:gd name="T58" fmla="*/ 17 w 63"/>
                <a:gd name="T59" fmla="*/ 1 h 51"/>
                <a:gd name="T60" fmla="*/ 25 w 63"/>
                <a:gd name="T61" fmla="*/ 32 h 51"/>
                <a:gd name="T62" fmla="*/ 20 w 63"/>
                <a:gd name="T63" fmla="*/ 38 h 51"/>
                <a:gd name="T64" fmla="*/ 25 w 63"/>
                <a:gd name="T65" fmla="*/ 43 h 51"/>
                <a:gd name="T66" fmla="*/ 30 w 63"/>
                <a:gd name="T67" fmla="*/ 38 h 51"/>
                <a:gd name="T68" fmla="*/ 25 w 63"/>
                <a:gd name="T69" fmla="*/ 32 h 51"/>
                <a:gd name="T70" fmla="*/ 19 w 63"/>
                <a:gd name="T71" fmla="*/ 13 h 51"/>
                <a:gd name="T72" fmla="*/ 19 w 63"/>
                <a:gd name="T73" fmla="*/ 17 h 51"/>
                <a:gd name="T74" fmla="*/ 30 w 63"/>
                <a:gd name="T75" fmla="*/ 17 h 51"/>
                <a:gd name="T76" fmla="*/ 30 w 63"/>
                <a:gd name="T77" fmla="*/ 13 h 51"/>
                <a:gd name="T78" fmla="*/ 19 w 63"/>
                <a:gd name="T79" fmla="*/ 13 h 51"/>
                <a:gd name="T80" fmla="*/ 19 w 63"/>
                <a:gd name="T81" fmla="*/ 6 h 51"/>
                <a:gd name="T82" fmla="*/ 19 w 63"/>
                <a:gd name="T83" fmla="*/ 9 h 51"/>
                <a:gd name="T84" fmla="*/ 30 w 63"/>
                <a:gd name="T85" fmla="*/ 9 h 51"/>
                <a:gd name="T86" fmla="*/ 30 w 63"/>
                <a:gd name="T87" fmla="*/ 6 h 51"/>
                <a:gd name="T88" fmla="*/ 19 w 63"/>
                <a:gd name="T89" fmla="*/ 6 h 51"/>
                <a:gd name="T90" fmla="*/ 7 w 63"/>
                <a:gd name="T91" fmla="*/ 32 h 51"/>
                <a:gd name="T92" fmla="*/ 2 w 63"/>
                <a:gd name="T93" fmla="*/ 38 h 51"/>
                <a:gd name="T94" fmla="*/ 7 w 63"/>
                <a:gd name="T95" fmla="*/ 43 h 51"/>
                <a:gd name="T96" fmla="*/ 12 w 63"/>
                <a:gd name="T97" fmla="*/ 38 h 51"/>
                <a:gd name="T98" fmla="*/ 7 w 63"/>
                <a:gd name="T99" fmla="*/ 32 h 51"/>
                <a:gd name="T100" fmla="*/ 2 w 63"/>
                <a:gd name="T101" fmla="*/ 13 h 51"/>
                <a:gd name="T102" fmla="*/ 2 w 63"/>
                <a:gd name="T103" fmla="*/ 17 h 51"/>
                <a:gd name="T104" fmla="*/ 13 w 63"/>
                <a:gd name="T105" fmla="*/ 17 h 51"/>
                <a:gd name="T106" fmla="*/ 13 w 63"/>
                <a:gd name="T107" fmla="*/ 13 h 51"/>
                <a:gd name="T108" fmla="*/ 2 w 63"/>
                <a:gd name="T109" fmla="*/ 13 h 51"/>
                <a:gd name="T110" fmla="*/ 2 w 63"/>
                <a:gd name="T111" fmla="*/ 6 h 51"/>
                <a:gd name="T112" fmla="*/ 2 w 63"/>
                <a:gd name="T113" fmla="*/ 9 h 51"/>
                <a:gd name="T114" fmla="*/ 13 w 63"/>
                <a:gd name="T115" fmla="*/ 9 h 51"/>
                <a:gd name="T116" fmla="*/ 13 w 63"/>
                <a:gd name="T117" fmla="*/ 6 h 51"/>
                <a:gd name="T118" fmla="*/ 2 w 63"/>
                <a:gd name="T11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51">
                  <a:moveTo>
                    <a:pt x="0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3" y="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3" y="5"/>
                    <a:pt x="33" y="5"/>
                    <a:pt x="33" y="5"/>
                  </a:cubicBezTo>
                  <a:close/>
                  <a:moveTo>
                    <a:pt x="51" y="32"/>
                  </a:moveTo>
                  <a:cubicBezTo>
                    <a:pt x="48" y="33"/>
                    <a:pt x="47" y="36"/>
                    <a:pt x="48" y="39"/>
                  </a:cubicBezTo>
                  <a:cubicBezTo>
                    <a:pt x="48" y="41"/>
                    <a:pt x="51" y="43"/>
                    <a:pt x="54" y="42"/>
                  </a:cubicBezTo>
                  <a:cubicBezTo>
                    <a:pt x="57" y="41"/>
                    <a:pt x="58" y="38"/>
                    <a:pt x="57" y="35"/>
                  </a:cubicBezTo>
                  <a:cubicBezTo>
                    <a:pt x="56" y="33"/>
                    <a:pt x="53" y="31"/>
                    <a:pt x="51" y="32"/>
                  </a:cubicBezTo>
                  <a:close/>
                  <a:moveTo>
                    <a:pt x="39" y="15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37" y="8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7" y="8"/>
                    <a:pt x="37" y="8"/>
                    <a:pt x="37" y="8"/>
                  </a:cubicBezTo>
                  <a:close/>
                  <a:moveTo>
                    <a:pt x="17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1"/>
                    <a:pt x="17" y="1"/>
                    <a:pt x="17" y="1"/>
                  </a:cubicBezTo>
                  <a:close/>
                  <a:moveTo>
                    <a:pt x="25" y="32"/>
                  </a:moveTo>
                  <a:cubicBezTo>
                    <a:pt x="22" y="32"/>
                    <a:pt x="20" y="35"/>
                    <a:pt x="20" y="38"/>
                  </a:cubicBezTo>
                  <a:cubicBezTo>
                    <a:pt x="20" y="40"/>
                    <a:pt x="22" y="43"/>
                    <a:pt x="25" y="43"/>
                  </a:cubicBezTo>
                  <a:cubicBezTo>
                    <a:pt x="28" y="43"/>
                    <a:pt x="30" y="40"/>
                    <a:pt x="30" y="38"/>
                  </a:cubicBezTo>
                  <a:cubicBezTo>
                    <a:pt x="30" y="35"/>
                    <a:pt x="28" y="32"/>
                    <a:pt x="25" y="32"/>
                  </a:cubicBezTo>
                  <a:close/>
                  <a:moveTo>
                    <a:pt x="19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9" y="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7" y="32"/>
                  </a:moveTo>
                  <a:cubicBezTo>
                    <a:pt x="4" y="32"/>
                    <a:pt x="2" y="35"/>
                    <a:pt x="2" y="38"/>
                  </a:cubicBezTo>
                  <a:cubicBezTo>
                    <a:pt x="2" y="40"/>
                    <a:pt x="4" y="43"/>
                    <a:pt x="7" y="43"/>
                  </a:cubicBezTo>
                  <a:cubicBezTo>
                    <a:pt x="10" y="43"/>
                    <a:pt x="12" y="40"/>
                    <a:pt x="12" y="38"/>
                  </a:cubicBezTo>
                  <a:cubicBezTo>
                    <a:pt x="12" y="35"/>
                    <a:pt x="10" y="32"/>
                    <a:pt x="7" y="32"/>
                  </a:cubicBezTo>
                  <a:close/>
                  <a:moveTo>
                    <a:pt x="2" y="13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2" y="6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13" name="TextBox 4"/>
          <p:cNvSpPr txBox="1"/>
          <p:nvPr/>
        </p:nvSpPr>
        <p:spPr>
          <a:xfrm>
            <a:off x="1772920" y="126619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75665" y="2339975"/>
            <a:ext cx="4963795" cy="20300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b="1" dirty="0"/>
              <a:t>2.</a:t>
            </a:r>
            <a:r>
              <a:rPr lang="zh-CN" b="1" dirty="0"/>
              <a:t>计算器</a:t>
            </a:r>
            <a:endParaRPr lang="zh-CN" b="1" dirty="0"/>
          </a:p>
          <a:p>
            <a:endParaRPr b="1" dirty="0"/>
          </a:p>
          <a:p>
            <a:r>
              <a:rPr lang="zh-CN" dirty="0"/>
              <a:t>开发一个计算器，用户输入：</a:t>
            </a:r>
            <a:endParaRPr lang="zh-CN" dirty="0"/>
          </a:p>
          <a:p>
            <a:r>
              <a:rPr lang="zh-CN" dirty="0"/>
              <a:t> </a:t>
            </a:r>
            <a:r>
              <a:rPr lang="en-US" altLang="zh-CN" dirty="0"/>
              <a:t>  </a:t>
            </a:r>
            <a:r>
              <a:rPr lang="zh-CN" dirty="0"/>
              <a:t>第一个数</a:t>
            </a:r>
            <a:endParaRPr lang="zh-CN" dirty="0"/>
          </a:p>
          <a:p>
            <a:r>
              <a:rPr lang="zh-CN" dirty="0"/>
              <a:t> </a:t>
            </a:r>
            <a:r>
              <a:rPr lang="en-US" altLang="zh-CN" dirty="0"/>
              <a:t>  </a:t>
            </a:r>
            <a:r>
              <a:rPr lang="zh-CN" dirty="0"/>
              <a:t>加减乘除符号</a:t>
            </a:r>
            <a:endParaRPr lang="zh-CN" dirty="0"/>
          </a:p>
          <a:p>
            <a:r>
              <a:rPr lang="zh-CN" dirty="0"/>
              <a:t> </a:t>
            </a:r>
            <a:r>
              <a:rPr lang="en-US" altLang="zh-CN" dirty="0"/>
              <a:t>  </a:t>
            </a:r>
            <a:r>
              <a:rPr lang="zh-CN" dirty="0"/>
              <a:t>第二个数</a:t>
            </a:r>
            <a:endParaRPr lang="zh-CN" dirty="0"/>
          </a:p>
          <a:p>
            <a:r>
              <a:rPr lang="zh-CN" dirty="0"/>
              <a:t>控制台显示计算结果。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36525" r="47747" b="37973"/>
          <a:stretch>
            <a:fillRect/>
          </a:stretch>
        </p:blipFill>
        <p:spPr>
          <a:xfrm>
            <a:off x="6045835" y="1871980"/>
            <a:ext cx="4351655" cy="32429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51204" y="1057263"/>
            <a:ext cx="878105" cy="878322"/>
            <a:chOff x="695256" y="1149755"/>
            <a:chExt cx="707780" cy="707955"/>
          </a:xfrm>
        </p:grpSpPr>
        <p:sp>
          <p:nvSpPr>
            <p:cNvPr id="11" name="Oval 53"/>
            <p:cNvSpPr>
              <a:spLocks noChangeArrowheads="1"/>
            </p:cNvSpPr>
            <p:nvPr/>
          </p:nvSpPr>
          <p:spPr bwMode="auto">
            <a:xfrm>
              <a:off x="695256" y="1149755"/>
              <a:ext cx="707780" cy="707955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2" name="Freeform 586"/>
            <p:cNvSpPr>
              <a:spLocks noEditPoints="1"/>
            </p:cNvSpPr>
            <p:nvPr/>
          </p:nvSpPr>
          <p:spPr bwMode="auto">
            <a:xfrm>
              <a:off x="834742" y="1318017"/>
              <a:ext cx="457361" cy="371414"/>
            </a:xfrm>
            <a:custGeom>
              <a:avLst/>
              <a:gdLst>
                <a:gd name="T0" fmla="*/ 0 w 63"/>
                <a:gd name="T1" fmla="*/ 1 h 51"/>
                <a:gd name="T2" fmla="*/ 15 w 63"/>
                <a:gd name="T3" fmla="*/ 1 h 51"/>
                <a:gd name="T4" fmla="*/ 15 w 63"/>
                <a:gd name="T5" fmla="*/ 49 h 51"/>
                <a:gd name="T6" fmla="*/ 0 w 63"/>
                <a:gd name="T7" fmla="*/ 49 h 51"/>
                <a:gd name="T8" fmla="*/ 0 w 63"/>
                <a:gd name="T9" fmla="*/ 1 h 51"/>
                <a:gd name="T10" fmla="*/ 33 w 63"/>
                <a:gd name="T11" fmla="*/ 5 h 51"/>
                <a:gd name="T12" fmla="*/ 48 w 63"/>
                <a:gd name="T13" fmla="*/ 0 h 51"/>
                <a:gd name="T14" fmla="*/ 63 w 63"/>
                <a:gd name="T15" fmla="*/ 46 h 51"/>
                <a:gd name="T16" fmla="*/ 49 w 63"/>
                <a:gd name="T17" fmla="*/ 51 h 51"/>
                <a:gd name="T18" fmla="*/ 33 w 63"/>
                <a:gd name="T19" fmla="*/ 5 h 51"/>
                <a:gd name="T20" fmla="*/ 51 w 63"/>
                <a:gd name="T21" fmla="*/ 32 h 51"/>
                <a:gd name="T22" fmla="*/ 48 w 63"/>
                <a:gd name="T23" fmla="*/ 39 h 51"/>
                <a:gd name="T24" fmla="*/ 54 w 63"/>
                <a:gd name="T25" fmla="*/ 42 h 51"/>
                <a:gd name="T26" fmla="*/ 57 w 63"/>
                <a:gd name="T27" fmla="*/ 35 h 51"/>
                <a:gd name="T28" fmla="*/ 51 w 63"/>
                <a:gd name="T29" fmla="*/ 32 h 51"/>
                <a:gd name="T30" fmla="*/ 39 w 63"/>
                <a:gd name="T31" fmla="*/ 15 h 51"/>
                <a:gd name="T32" fmla="*/ 41 w 63"/>
                <a:gd name="T33" fmla="*/ 19 h 51"/>
                <a:gd name="T34" fmla="*/ 51 w 63"/>
                <a:gd name="T35" fmla="*/ 15 h 51"/>
                <a:gd name="T36" fmla="*/ 50 w 63"/>
                <a:gd name="T37" fmla="*/ 12 h 51"/>
                <a:gd name="T38" fmla="*/ 39 w 63"/>
                <a:gd name="T39" fmla="*/ 15 h 51"/>
                <a:gd name="T40" fmla="*/ 37 w 63"/>
                <a:gd name="T41" fmla="*/ 8 h 51"/>
                <a:gd name="T42" fmla="*/ 38 w 63"/>
                <a:gd name="T43" fmla="*/ 12 h 51"/>
                <a:gd name="T44" fmla="*/ 49 w 63"/>
                <a:gd name="T45" fmla="*/ 8 h 51"/>
                <a:gd name="T46" fmla="*/ 47 w 63"/>
                <a:gd name="T47" fmla="*/ 5 h 51"/>
                <a:gd name="T48" fmla="*/ 37 w 63"/>
                <a:gd name="T49" fmla="*/ 8 h 51"/>
                <a:gd name="T50" fmla="*/ 17 w 63"/>
                <a:gd name="T51" fmla="*/ 1 h 51"/>
                <a:gd name="T52" fmla="*/ 32 w 63"/>
                <a:gd name="T53" fmla="*/ 1 h 51"/>
                <a:gd name="T54" fmla="*/ 32 w 63"/>
                <a:gd name="T55" fmla="*/ 49 h 51"/>
                <a:gd name="T56" fmla="*/ 17 w 63"/>
                <a:gd name="T57" fmla="*/ 49 h 51"/>
                <a:gd name="T58" fmla="*/ 17 w 63"/>
                <a:gd name="T59" fmla="*/ 1 h 51"/>
                <a:gd name="T60" fmla="*/ 25 w 63"/>
                <a:gd name="T61" fmla="*/ 32 h 51"/>
                <a:gd name="T62" fmla="*/ 20 w 63"/>
                <a:gd name="T63" fmla="*/ 38 h 51"/>
                <a:gd name="T64" fmla="*/ 25 w 63"/>
                <a:gd name="T65" fmla="*/ 43 h 51"/>
                <a:gd name="T66" fmla="*/ 30 w 63"/>
                <a:gd name="T67" fmla="*/ 38 h 51"/>
                <a:gd name="T68" fmla="*/ 25 w 63"/>
                <a:gd name="T69" fmla="*/ 32 h 51"/>
                <a:gd name="T70" fmla="*/ 19 w 63"/>
                <a:gd name="T71" fmla="*/ 13 h 51"/>
                <a:gd name="T72" fmla="*/ 19 w 63"/>
                <a:gd name="T73" fmla="*/ 17 h 51"/>
                <a:gd name="T74" fmla="*/ 30 w 63"/>
                <a:gd name="T75" fmla="*/ 17 h 51"/>
                <a:gd name="T76" fmla="*/ 30 w 63"/>
                <a:gd name="T77" fmla="*/ 13 h 51"/>
                <a:gd name="T78" fmla="*/ 19 w 63"/>
                <a:gd name="T79" fmla="*/ 13 h 51"/>
                <a:gd name="T80" fmla="*/ 19 w 63"/>
                <a:gd name="T81" fmla="*/ 6 h 51"/>
                <a:gd name="T82" fmla="*/ 19 w 63"/>
                <a:gd name="T83" fmla="*/ 9 h 51"/>
                <a:gd name="T84" fmla="*/ 30 w 63"/>
                <a:gd name="T85" fmla="*/ 9 h 51"/>
                <a:gd name="T86" fmla="*/ 30 w 63"/>
                <a:gd name="T87" fmla="*/ 6 h 51"/>
                <a:gd name="T88" fmla="*/ 19 w 63"/>
                <a:gd name="T89" fmla="*/ 6 h 51"/>
                <a:gd name="T90" fmla="*/ 7 w 63"/>
                <a:gd name="T91" fmla="*/ 32 h 51"/>
                <a:gd name="T92" fmla="*/ 2 w 63"/>
                <a:gd name="T93" fmla="*/ 38 h 51"/>
                <a:gd name="T94" fmla="*/ 7 w 63"/>
                <a:gd name="T95" fmla="*/ 43 h 51"/>
                <a:gd name="T96" fmla="*/ 12 w 63"/>
                <a:gd name="T97" fmla="*/ 38 h 51"/>
                <a:gd name="T98" fmla="*/ 7 w 63"/>
                <a:gd name="T99" fmla="*/ 32 h 51"/>
                <a:gd name="T100" fmla="*/ 2 w 63"/>
                <a:gd name="T101" fmla="*/ 13 h 51"/>
                <a:gd name="T102" fmla="*/ 2 w 63"/>
                <a:gd name="T103" fmla="*/ 17 h 51"/>
                <a:gd name="T104" fmla="*/ 13 w 63"/>
                <a:gd name="T105" fmla="*/ 17 h 51"/>
                <a:gd name="T106" fmla="*/ 13 w 63"/>
                <a:gd name="T107" fmla="*/ 13 h 51"/>
                <a:gd name="T108" fmla="*/ 2 w 63"/>
                <a:gd name="T109" fmla="*/ 13 h 51"/>
                <a:gd name="T110" fmla="*/ 2 w 63"/>
                <a:gd name="T111" fmla="*/ 6 h 51"/>
                <a:gd name="T112" fmla="*/ 2 w 63"/>
                <a:gd name="T113" fmla="*/ 9 h 51"/>
                <a:gd name="T114" fmla="*/ 13 w 63"/>
                <a:gd name="T115" fmla="*/ 9 h 51"/>
                <a:gd name="T116" fmla="*/ 13 w 63"/>
                <a:gd name="T117" fmla="*/ 6 h 51"/>
                <a:gd name="T118" fmla="*/ 2 w 63"/>
                <a:gd name="T11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51">
                  <a:moveTo>
                    <a:pt x="0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3" y="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3" y="5"/>
                    <a:pt x="33" y="5"/>
                    <a:pt x="33" y="5"/>
                  </a:cubicBezTo>
                  <a:close/>
                  <a:moveTo>
                    <a:pt x="51" y="32"/>
                  </a:moveTo>
                  <a:cubicBezTo>
                    <a:pt x="48" y="33"/>
                    <a:pt x="47" y="36"/>
                    <a:pt x="48" y="39"/>
                  </a:cubicBezTo>
                  <a:cubicBezTo>
                    <a:pt x="48" y="41"/>
                    <a:pt x="51" y="43"/>
                    <a:pt x="54" y="42"/>
                  </a:cubicBezTo>
                  <a:cubicBezTo>
                    <a:pt x="57" y="41"/>
                    <a:pt x="58" y="38"/>
                    <a:pt x="57" y="35"/>
                  </a:cubicBezTo>
                  <a:cubicBezTo>
                    <a:pt x="56" y="33"/>
                    <a:pt x="53" y="31"/>
                    <a:pt x="51" y="32"/>
                  </a:cubicBezTo>
                  <a:close/>
                  <a:moveTo>
                    <a:pt x="39" y="15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37" y="8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7" y="8"/>
                    <a:pt x="37" y="8"/>
                    <a:pt x="37" y="8"/>
                  </a:cubicBezTo>
                  <a:close/>
                  <a:moveTo>
                    <a:pt x="17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1"/>
                    <a:pt x="17" y="1"/>
                    <a:pt x="17" y="1"/>
                  </a:cubicBezTo>
                  <a:close/>
                  <a:moveTo>
                    <a:pt x="25" y="32"/>
                  </a:moveTo>
                  <a:cubicBezTo>
                    <a:pt x="22" y="32"/>
                    <a:pt x="20" y="35"/>
                    <a:pt x="20" y="38"/>
                  </a:cubicBezTo>
                  <a:cubicBezTo>
                    <a:pt x="20" y="40"/>
                    <a:pt x="22" y="43"/>
                    <a:pt x="25" y="43"/>
                  </a:cubicBezTo>
                  <a:cubicBezTo>
                    <a:pt x="28" y="43"/>
                    <a:pt x="30" y="40"/>
                    <a:pt x="30" y="38"/>
                  </a:cubicBezTo>
                  <a:cubicBezTo>
                    <a:pt x="30" y="35"/>
                    <a:pt x="28" y="32"/>
                    <a:pt x="25" y="32"/>
                  </a:cubicBezTo>
                  <a:close/>
                  <a:moveTo>
                    <a:pt x="19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9" y="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7" y="32"/>
                  </a:moveTo>
                  <a:cubicBezTo>
                    <a:pt x="4" y="32"/>
                    <a:pt x="2" y="35"/>
                    <a:pt x="2" y="38"/>
                  </a:cubicBezTo>
                  <a:cubicBezTo>
                    <a:pt x="2" y="40"/>
                    <a:pt x="4" y="43"/>
                    <a:pt x="7" y="43"/>
                  </a:cubicBezTo>
                  <a:cubicBezTo>
                    <a:pt x="10" y="43"/>
                    <a:pt x="12" y="40"/>
                    <a:pt x="12" y="38"/>
                  </a:cubicBezTo>
                  <a:cubicBezTo>
                    <a:pt x="12" y="35"/>
                    <a:pt x="10" y="32"/>
                    <a:pt x="7" y="32"/>
                  </a:cubicBezTo>
                  <a:close/>
                  <a:moveTo>
                    <a:pt x="2" y="13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2" y="6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13" name="TextBox 4"/>
          <p:cNvSpPr txBox="1"/>
          <p:nvPr/>
        </p:nvSpPr>
        <p:spPr>
          <a:xfrm>
            <a:off x="1772920" y="126619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75665" y="2339975"/>
            <a:ext cx="5169535" cy="34150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b="1" dirty="0"/>
              <a:t>3.</a:t>
            </a:r>
            <a:r>
              <a:rPr lang="zh-CN" b="1" dirty="0"/>
              <a:t>打开保险柜</a:t>
            </a:r>
            <a:endParaRPr lang="zh-CN" b="1" dirty="0"/>
          </a:p>
          <a:p>
            <a:endParaRPr b="1" dirty="0"/>
          </a:p>
          <a:p>
            <a:r>
              <a:rPr lang="zh-CN" dirty="0"/>
              <a:t>现有一个银行保险柜，有两道密码。</a:t>
            </a:r>
            <a:endParaRPr lang="zh-CN" dirty="0"/>
          </a:p>
          <a:p>
            <a:r>
              <a:rPr lang="zh-CN" dirty="0"/>
              <a:t>想拿到里面的钱必须两次输入的密码都要正确。</a:t>
            </a:r>
            <a:endParaRPr lang="zh-CN" dirty="0"/>
          </a:p>
          <a:p>
            <a:endParaRPr lang="zh-CN" dirty="0"/>
          </a:p>
          <a:p>
            <a:r>
              <a:rPr lang="zh-CN" dirty="0"/>
              <a:t>如果第一道密码都不正确，那直接把你拦在外面；</a:t>
            </a:r>
            <a:endParaRPr lang="zh-CN" dirty="0"/>
          </a:p>
          <a:p>
            <a:endParaRPr lang="zh-CN" dirty="0"/>
          </a:p>
          <a:p>
            <a:r>
              <a:rPr lang="zh-CN" dirty="0"/>
              <a:t>如果第一道密码输入正确，才能有权输入第二道密码。</a:t>
            </a:r>
            <a:endParaRPr lang="zh-CN" dirty="0"/>
          </a:p>
          <a:p>
            <a:endParaRPr lang="zh-CN" dirty="0"/>
          </a:p>
          <a:p>
            <a:r>
              <a:rPr lang="zh-CN" dirty="0"/>
              <a:t>只有当第二道密码也输入正确，才能拿到钱！(两道密码自己设置)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36525" r="47747" b="37973"/>
          <a:stretch>
            <a:fillRect/>
          </a:stretch>
        </p:blipFill>
        <p:spPr>
          <a:xfrm>
            <a:off x="6045835" y="1871980"/>
            <a:ext cx="4351655" cy="32429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51204" y="1057263"/>
            <a:ext cx="878105" cy="878322"/>
            <a:chOff x="695256" y="1149755"/>
            <a:chExt cx="707780" cy="707955"/>
          </a:xfrm>
        </p:grpSpPr>
        <p:sp>
          <p:nvSpPr>
            <p:cNvPr id="11" name="Oval 53"/>
            <p:cNvSpPr>
              <a:spLocks noChangeArrowheads="1"/>
            </p:cNvSpPr>
            <p:nvPr/>
          </p:nvSpPr>
          <p:spPr bwMode="auto">
            <a:xfrm>
              <a:off x="695256" y="1149755"/>
              <a:ext cx="707780" cy="707955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2" name="Freeform 586"/>
            <p:cNvSpPr>
              <a:spLocks noEditPoints="1"/>
            </p:cNvSpPr>
            <p:nvPr/>
          </p:nvSpPr>
          <p:spPr bwMode="auto">
            <a:xfrm>
              <a:off x="834742" y="1318017"/>
              <a:ext cx="457361" cy="371414"/>
            </a:xfrm>
            <a:custGeom>
              <a:avLst/>
              <a:gdLst>
                <a:gd name="T0" fmla="*/ 0 w 63"/>
                <a:gd name="T1" fmla="*/ 1 h 51"/>
                <a:gd name="T2" fmla="*/ 15 w 63"/>
                <a:gd name="T3" fmla="*/ 1 h 51"/>
                <a:gd name="T4" fmla="*/ 15 w 63"/>
                <a:gd name="T5" fmla="*/ 49 h 51"/>
                <a:gd name="T6" fmla="*/ 0 w 63"/>
                <a:gd name="T7" fmla="*/ 49 h 51"/>
                <a:gd name="T8" fmla="*/ 0 w 63"/>
                <a:gd name="T9" fmla="*/ 1 h 51"/>
                <a:gd name="T10" fmla="*/ 33 w 63"/>
                <a:gd name="T11" fmla="*/ 5 h 51"/>
                <a:gd name="T12" fmla="*/ 48 w 63"/>
                <a:gd name="T13" fmla="*/ 0 h 51"/>
                <a:gd name="T14" fmla="*/ 63 w 63"/>
                <a:gd name="T15" fmla="*/ 46 h 51"/>
                <a:gd name="T16" fmla="*/ 49 w 63"/>
                <a:gd name="T17" fmla="*/ 51 h 51"/>
                <a:gd name="T18" fmla="*/ 33 w 63"/>
                <a:gd name="T19" fmla="*/ 5 h 51"/>
                <a:gd name="T20" fmla="*/ 51 w 63"/>
                <a:gd name="T21" fmla="*/ 32 h 51"/>
                <a:gd name="T22" fmla="*/ 48 w 63"/>
                <a:gd name="T23" fmla="*/ 39 h 51"/>
                <a:gd name="T24" fmla="*/ 54 w 63"/>
                <a:gd name="T25" fmla="*/ 42 h 51"/>
                <a:gd name="T26" fmla="*/ 57 w 63"/>
                <a:gd name="T27" fmla="*/ 35 h 51"/>
                <a:gd name="T28" fmla="*/ 51 w 63"/>
                <a:gd name="T29" fmla="*/ 32 h 51"/>
                <a:gd name="T30" fmla="*/ 39 w 63"/>
                <a:gd name="T31" fmla="*/ 15 h 51"/>
                <a:gd name="T32" fmla="*/ 41 w 63"/>
                <a:gd name="T33" fmla="*/ 19 h 51"/>
                <a:gd name="T34" fmla="*/ 51 w 63"/>
                <a:gd name="T35" fmla="*/ 15 h 51"/>
                <a:gd name="T36" fmla="*/ 50 w 63"/>
                <a:gd name="T37" fmla="*/ 12 h 51"/>
                <a:gd name="T38" fmla="*/ 39 w 63"/>
                <a:gd name="T39" fmla="*/ 15 h 51"/>
                <a:gd name="T40" fmla="*/ 37 w 63"/>
                <a:gd name="T41" fmla="*/ 8 h 51"/>
                <a:gd name="T42" fmla="*/ 38 w 63"/>
                <a:gd name="T43" fmla="*/ 12 h 51"/>
                <a:gd name="T44" fmla="*/ 49 w 63"/>
                <a:gd name="T45" fmla="*/ 8 h 51"/>
                <a:gd name="T46" fmla="*/ 47 w 63"/>
                <a:gd name="T47" fmla="*/ 5 h 51"/>
                <a:gd name="T48" fmla="*/ 37 w 63"/>
                <a:gd name="T49" fmla="*/ 8 h 51"/>
                <a:gd name="T50" fmla="*/ 17 w 63"/>
                <a:gd name="T51" fmla="*/ 1 h 51"/>
                <a:gd name="T52" fmla="*/ 32 w 63"/>
                <a:gd name="T53" fmla="*/ 1 h 51"/>
                <a:gd name="T54" fmla="*/ 32 w 63"/>
                <a:gd name="T55" fmla="*/ 49 h 51"/>
                <a:gd name="T56" fmla="*/ 17 w 63"/>
                <a:gd name="T57" fmla="*/ 49 h 51"/>
                <a:gd name="T58" fmla="*/ 17 w 63"/>
                <a:gd name="T59" fmla="*/ 1 h 51"/>
                <a:gd name="T60" fmla="*/ 25 w 63"/>
                <a:gd name="T61" fmla="*/ 32 h 51"/>
                <a:gd name="T62" fmla="*/ 20 w 63"/>
                <a:gd name="T63" fmla="*/ 38 h 51"/>
                <a:gd name="T64" fmla="*/ 25 w 63"/>
                <a:gd name="T65" fmla="*/ 43 h 51"/>
                <a:gd name="T66" fmla="*/ 30 w 63"/>
                <a:gd name="T67" fmla="*/ 38 h 51"/>
                <a:gd name="T68" fmla="*/ 25 w 63"/>
                <a:gd name="T69" fmla="*/ 32 h 51"/>
                <a:gd name="T70" fmla="*/ 19 w 63"/>
                <a:gd name="T71" fmla="*/ 13 h 51"/>
                <a:gd name="T72" fmla="*/ 19 w 63"/>
                <a:gd name="T73" fmla="*/ 17 h 51"/>
                <a:gd name="T74" fmla="*/ 30 w 63"/>
                <a:gd name="T75" fmla="*/ 17 h 51"/>
                <a:gd name="T76" fmla="*/ 30 w 63"/>
                <a:gd name="T77" fmla="*/ 13 h 51"/>
                <a:gd name="T78" fmla="*/ 19 w 63"/>
                <a:gd name="T79" fmla="*/ 13 h 51"/>
                <a:gd name="T80" fmla="*/ 19 w 63"/>
                <a:gd name="T81" fmla="*/ 6 h 51"/>
                <a:gd name="T82" fmla="*/ 19 w 63"/>
                <a:gd name="T83" fmla="*/ 9 h 51"/>
                <a:gd name="T84" fmla="*/ 30 w 63"/>
                <a:gd name="T85" fmla="*/ 9 h 51"/>
                <a:gd name="T86" fmla="*/ 30 w 63"/>
                <a:gd name="T87" fmla="*/ 6 h 51"/>
                <a:gd name="T88" fmla="*/ 19 w 63"/>
                <a:gd name="T89" fmla="*/ 6 h 51"/>
                <a:gd name="T90" fmla="*/ 7 w 63"/>
                <a:gd name="T91" fmla="*/ 32 h 51"/>
                <a:gd name="T92" fmla="*/ 2 w 63"/>
                <a:gd name="T93" fmla="*/ 38 h 51"/>
                <a:gd name="T94" fmla="*/ 7 w 63"/>
                <a:gd name="T95" fmla="*/ 43 h 51"/>
                <a:gd name="T96" fmla="*/ 12 w 63"/>
                <a:gd name="T97" fmla="*/ 38 h 51"/>
                <a:gd name="T98" fmla="*/ 7 w 63"/>
                <a:gd name="T99" fmla="*/ 32 h 51"/>
                <a:gd name="T100" fmla="*/ 2 w 63"/>
                <a:gd name="T101" fmla="*/ 13 h 51"/>
                <a:gd name="T102" fmla="*/ 2 w 63"/>
                <a:gd name="T103" fmla="*/ 17 h 51"/>
                <a:gd name="T104" fmla="*/ 13 w 63"/>
                <a:gd name="T105" fmla="*/ 17 h 51"/>
                <a:gd name="T106" fmla="*/ 13 w 63"/>
                <a:gd name="T107" fmla="*/ 13 h 51"/>
                <a:gd name="T108" fmla="*/ 2 w 63"/>
                <a:gd name="T109" fmla="*/ 13 h 51"/>
                <a:gd name="T110" fmla="*/ 2 w 63"/>
                <a:gd name="T111" fmla="*/ 6 h 51"/>
                <a:gd name="T112" fmla="*/ 2 w 63"/>
                <a:gd name="T113" fmla="*/ 9 h 51"/>
                <a:gd name="T114" fmla="*/ 13 w 63"/>
                <a:gd name="T115" fmla="*/ 9 h 51"/>
                <a:gd name="T116" fmla="*/ 13 w 63"/>
                <a:gd name="T117" fmla="*/ 6 h 51"/>
                <a:gd name="T118" fmla="*/ 2 w 63"/>
                <a:gd name="T11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51">
                  <a:moveTo>
                    <a:pt x="0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3" y="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3" y="5"/>
                    <a:pt x="33" y="5"/>
                    <a:pt x="33" y="5"/>
                  </a:cubicBezTo>
                  <a:close/>
                  <a:moveTo>
                    <a:pt x="51" y="32"/>
                  </a:moveTo>
                  <a:cubicBezTo>
                    <a:pt x="48" y="33"/>
                    <a:pt x="47" y="36"/>
                    <a:pt x="48" y="39"/>
                  </a:cubicBezTo>
                  <a:cubicBezTo>
                    <a:pt x="48" y="41"/>
                    <a:pt x="51" y="43"/>
                    <a:pt x="54" y="42"/>
                  </a:cubicBezTo>
                  <a:cubicBezTo>
                    <a:pt x="57" y="41"/>
                    <a:pt x="58" y="38"/>
                    <a:pt x="57" y="35"/>
                  </a:cubicBezTo>
                  <a:cubicBezTo>
                    <a:pt x="56" y="33"/>
                    <a:pt x="53" y="31"/>
                    <a:pt x="51" y="32"/>
                  </a:cubicBezTo>
                  <a:close/>
                  <a:moveTo>
                    <a:pt x="39" y="15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37" y="8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7" y="8"/>
                    <a:pt x="37" y="8"/>
                    <a:pt x="37" y="8"/>
                  </a:cubicBezTo>
                  <a:close/>
                  <a:moveTo>
                    <a:pt x="17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1"/>
                    <a:pt x="17" y="1"/>
                    <a:pt x="17" y="1"/>
                  </a:cubicBezTo>
                  <a:close/>
                  <a:moveTo>
                    <a:pt x="25" y="32"/>
                  </a:moveTo>
                  <a:cubicBezTo>
                    <a:pt x="22" y="32"/>
                    <a:pt x="20" y="35"/>
                    <a:pt x="20" y="38"/>
                  </a:cubicBezTo>
                  <a:cubicBezTo>
                    <a:pt x="20" y="40"/>
                    <a:pt x="22" y="43"/>
                    <a:pt x="25" y="43"/>
                  </a:cubicBezTo>
                  <a:cubicBezTo>
                    <a:pt x="28" y="43"/>
                    <a:pt x="30" y="40"/>
                    <a:pt x="30" y="38"/>
                  </a:cubicBezTo>
                  <a:cubicBezTo>
                    <a:pt x="30" y="35"/>
                    <a:pt x="28" y="32"/>
                    <a:pt x="25" y="32"/>
                  </a:cubicBezTo>
                  <a:close/>
                  <a:moveTo>
                    <a:pt x="19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9" y="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7" y="32"/>
                  </a:moveTo>
                  <a:cubicBezTo>
                    <a:pt x="4" y="32"/>
                    <a:pt x="2" y="35"/>
                    <a:pt x="2" y="38"/>
                  </a:cubicBezTo>
                  <a:cubicBezTo>
                    <a:pt x="2" y="40"/>
                    <a:pt x="4" y="43"/>
                    <a:pt x="7" y="43"/>
                  </a:cubicBezTo>
                  <a:cubicBezTo>
                    <a:pt x="10" y="43"/>
                    <a:pt x="12" y="40"/>
                    <a:pt x="12" y="38"/>
                  </a:cubicBezTo>
                  <a:cubicBezTo>
                    <a:pt x="12" y="35"/>
                    <a:pt x="10" y="32"/>
                    <a:pt x="7" y="32"/>
                  </a:cubicBezTo>
                  <a:close/>
                  <a:moveTo>
                    <a:pt x="2" y="13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2" y="6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13" name="TextBox 4"/>
          <p:cNvSpPr txBox="1"/>
          <p:nvPr/>
        </p:nvSpPr>
        <p:spPr>
          <a:xfrm>
            <a:off x="1772920" y="126619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案例：简易</a:t>
            </a:r>
            <a:r>
              <a:rPr lang="zh-CN" sz="3200" b="1" dirty="0" smtClean="0"/>
              <a:t>超市收银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6" name="内容占位符 1"/>
          <p:cNvSpPr txBox="1"/>
          <p:nvPr/>
        </p:nvSpPr>
        <p:spPr bwMode="auto">
          <a:xfrm>
            <a:off x="685165" y="2455545"/>
            <a:ext cx="9815830" cy="34163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为一家超市开发一个简易的收银系统(以3-5种商品为例): </a:t>
            </a:r>
            <a:endParaRPr kumimoji="1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商品信息包含：</a:t>
            </a:r>
            <a:endParaRPr kumimoji="1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kumimoji="1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商品编号 商品价格 商品名字</a:t>
            </a:r>
            <a:r>
              <a:rPr kumimoji="1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（使用不同变量保存）</a:t>
            </a:r>
            <a:endParaRPr kumimoji="1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1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提示用户输入商品编号和数量,然后显示总价;</a:t>
            </a:r>
            <a:endParaRPr kumimoji="1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kumimoji="1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提示用户输入付款金额,然后</a:t>
            </a:r>
            <a:r>
              <a:rPr kumimoji="1" 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进行找零</a:t>
            </a:r>
            <a:r>
              <a:rPr kumimoji="1" 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kumimoji="1" 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内容占位符 1"/>
          <p:cNvSpPr txBox="1"/>
          <p:nvPr/>
        </p:nvSpPr>
        <p:spPr bwMode="auto">
          <a:xfrm>
            <a:off x="769939" y="1403350"/>
            <a:ext cx="6107112" cy="62357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控制结构表示控制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程序运行的顺序和结构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大部分编程语言都有如下三种</a:t>
            </a:r>
            <a:r>
              <a:rPr kumimoji="1"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结构：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1.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顺序结构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2.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选择结构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3.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循环结构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控制结构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7" t="33184" r="1421" b="30404"/>
          <a:stretch>
            <a:fillRect/>
          </a:stretch>
        </p:blipFill>
        <p:spPr>
          <a:xfrm>
            <a:off x="4341081" y="1569444"/>
            <a:ext cx="5682493" cy="532463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561908" y="1758633"/>
            <a:ext cx="5616575" cy="720725"/>
          </a:xfrm>
          <a:prstGeom prst="roundRect">
            <a:avLst>
              <a:gd name="adj" fmla="val 225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顺序结构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2577148" y="3526473"/>
            <a:ext cx="5616575" cy="720725"/>
          </a:xfrm>
          <a:prstGeom prst="roundRect">
            <a:avLst>
              <a:gd name="adj" fmla="val 225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选择结构（分支结构）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2531428" y="5355273"/>
            <a:ext cx="5616575" cy="720725"/>
          </a:xfrm>
          <a:prstGeom prst="roundRect">
            <a:avLst>
              <a:gd name="adj" fmla="val 225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循环结构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7480" y="2682240"/>
            <a:ext cx="434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cs typeface="黑体" panose="02010609060101010101" charset="-122"/>
              </a:rPr>
              <a:t>按顺序逐行执行代码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97480" y="445008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cs typeface="黑体" panose="02010609060101010101" charset="-122"/>
              </a:rPr>
              <a:t>通过判断来选择执行一部分代码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82240" y="6217920"/>
            <a:ext cx="541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cs typeface="黑体" panose="02010609060101010101" charset="-122"/>
              </a:rPr>
              <a:t>重复执行一段代码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控制结构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3-2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简单</a:t>
            </a: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if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选择结构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内容占位符 1"/>
          <p:cNvSpPr txBox="1"/>
          <p:nvPr/>
        </p:nvSpPr>
        <p:spPr bwMode="auto">
          <a:xfrm>
            <a:off x="712470" y="2216150"/>
            <a:ext cx="6009640" cy="34163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张三今年工作十分卖力，想年底买辆车。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初步计划：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年底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存款达到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万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就去提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一辆宝马！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选择结构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73" y="1477010"/>
            <a:ext cx="4651166" cy="465116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58925" y="2636838"/>
            <a:ext cx="5429250" cy="117316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</a:rPr>
              <a:t>if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(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条件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) 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 //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代码块 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558925" y="5132388"/>
            <a:ext cx="5429250" cy="117157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</a:rPr>
              <a:t>if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(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存款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&gt;100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万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)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</a:t>
            </a:r>
            <a:r>
              <a:rPr 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提宝马！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；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224338" y="4365625"/>
            <a:ext cx="1439862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 b="1">
                <a:ea typeface="黑体" panose="02010609060101010101" charset="-122"/>
                <a:cs typeface="黑体" panose="02010609060101010101" charset="-122"/>
              </a:rPr>
              <a:t>买车的逻辑</a:t>
            </a:r>
            <a:endParaRPr lang="zh-CN" altLang="en-US" b="1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731838" y="253365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>
              <a:cs typeface="黑体" panose="02010609060101010101" charset="-122"/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7847013" y="2725738"/>
          <a:ext cx="2474912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图片" r:id="rId2" imgW="1619885" imgH="1790700" progId="">
                  <p:embed/>
                </p:oleObj>
              </mc:Choice>
              <mc:Fallback>
                <p:oleObj name="图片" r:id="rId2" imgW="1619885" imgH="1790700" progId="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47013" y="2725738"/>
                        <a:ext cx="2474912" cy="27368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27"/>
          <p:cNvSpPr>
            <a:spLocks noChangeArrowheads="1"/>
          </p:cNvSpPr>
          <p:nvPr/>
        </p:nvSpPr>
        <p:spPr bwMode="auto">
          <a:xfrm>
            <a:off x="4240213" y="2636838"/>
            <a:ext cx="2063750" cy="407987"/>
          </a:xfrm>
          <a:prstGeom prst="wedgeRoundRectCallout">
            <a:avLst>
              <a:gd name="adj1" fmla="val -49592"/>
              <a:gd name="adj2" fmla="val -13680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结果必须是布尔值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3395146" y="2787646"/>
            <a:ext cx="857256" cy="6985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6200000" flipH="1">
            <a:off x="3695351" y="4535495"/>
            <a:ext cx="1071570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4"/>
          <p:cNvSpPr txBox="1"/>
          <p:nvPr/>
        </p:nvSpPr>
        <p:spPr>
          <a:xfrm>
            <a:off x="712470" y="800100"/>
            <a:ext cx="22263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简单</a:t>
            </a:r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if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内容占位符 1"/>
          <p:cNvSpPr txBox="1"/>
          <p:nvPr/>
        </p:nvSpPr>
        <p:spPr bwMode="auto">
          <a:xfrm>
            <a:off x="712470" y="2750185"/>
            <a:ext cx="6009640" cy="34163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张三</a:t>
            </a:r>
            <a:r>
              <a:rPr kumimoji="1" 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做了进一步买车计划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如果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年底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存款达到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万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就去提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一辆宝马！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否则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，继续骑共享单车！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24352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if-else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descr="预览图_千图网_编号3567167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67780" y="1631315"/>
            <a:ext cx="4283075" cy="42830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257618" y="2952750"/>
            <a:ext cx="2476500" cy="18557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</a:rPr>
              <a:t>if</a:t>
            </a:r>
            <a:r>
              <a:rPr lang="en-US" altLang="zh-CN" b="1" dirty="0">
                <a:solidFill>
                  <a:srgbClr val="0000FF"/>
                </a:solidFill>
                <a:cs typeface="黑体" panose="02010609060101010101" charset="-122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(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条件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) 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 //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代码块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1 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}</a:t>
            </a: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</a:rPr>
              <a:t>else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//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代码块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2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565968" y="2962275"/>
            <a:ext cx="3197225" cy="1855788"/>
          </a:xfrm>
          <a:prstGeom prst="roundRect">
            <a:avLst>
              <a:gd name="adj" fmla="val 36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</a:rPr>
              <a:t>if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(</a:t>
            </a:r>
            <a:r>
              <a:rPr lang="zh-CN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存款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&gt; 100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万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)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</a:t>
            </a:r>
            <a:r>
              <a:rPr 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提宝马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；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}</a:t>
            </a:r>
            <a:r>
              <a:rPr lang="en-US" altLang="zh-CN" b="1" dirty="0">
                <a:solidFill>
                  <a:srgbClr val="FF0000"/>
                </a:solidFill>
                <a:cs typeface="黑体" panose="02010609060101010101" charset="-122"/>
              </a:rPr>
              <a:t>else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继续骑单车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；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536893" y="276860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>
              <a:cs typeface="黑体" panose="02010609060101010101" charset="-122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7856855" y="2551113"/>
          <a:ext cx="3311525" cy="27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图片" r:id="rId2" imgW="2278380" imgH="1866900" progId="">
                  <p:embed/>
                </p:oleObj>
              </mc:Choice>
              <mc:Fallback>
                <p:oleObj name="图片" r:id="rId2" imgW="2278380" imgH="1866900" progId="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56855" y="2551113"/>
                        <a:ext cx="3311525" cy="2716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0"/>
          <p:cNvSpPr>
            <a:spLocks noChangeArrowheads="1"/>
          </p:cNvSpPr>
          <p:nvPr/>
        </p:nvSpPr>
        <p:spPr bwMode="auto">
          <a:xfrm>
            <a:off x="536893" y="197326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460115" y="4057650"/>
            <a:ext cx="972820" cy="825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4"/>
          <p:cNvSpPr txBox="1"/>
          <p:nvPr/>
        </p:nvSpPr>
        <p:spPr>
          <a:xfrm>
            <a:off x="712470" y="800100"/>
            <a:ext cx="24352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if-else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结构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tags/tag1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2608</Words>
  <Application>WPS 演示</Application>
  <PresentationFormat>自定义</PresentationFormat>
  <Paragraphs>318</Paragraphs>
  <Slides>26</Slides>
  <Notes>8</Notes>
  <HiddenSlides>0</HiddenSlides>
  <MMClips>2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黑体</vt:lpstr>
      <vt:lpstr>Lato Regular</vt:lpstr>
      <vt:lpstr>Segoe Print</vt:lpstr>
      <vt:lpstr>Lato Hairline</vt:lpstr>
      <vt:lpstr>Lato Light</vt:lpstr>
      <vt:lpstr>方正黑体简体</vt:lpstr>
      <vt:lpstr>Century Gothic</vt:lpstr>
      <vt:lpstr>思源黑体 Medium</vt:lpstr>
      <vt:lpstr>微软雅黑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306</cp:revision>
  <dcterms:created xsi:type="dcterms:W3CDTF">2018-11-29T02:18:00Z</dcterms:created>
  <dcterms:modified xsi:type="dcterms:W3CDTF">2022-06-16T11:01:38Z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92CD4197175D49E0B0D53B67708C2698</vt:lpwstr>
  </property>
</Properties>
</file>